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2488FC7-C49F-4CC5-BEE0-A189A6814AD4}">
  <a:tblStyle styleName="Table_0" styleId="{F2488FC7-C49F-4CC5-BEE0-A189A6814AD4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theme/theme3.xml" Type="http://schemas.openxmlformats.org/officeDocument/2006/relationships/theme" Id="rId1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14.png" Type="http://schemas.openxmlformats.org/officeDocument/2006/relationships/image" Id="rId3"/><Relationship Target="../media/image10.jpg" Type="http://schemas.openxmlformats.org/officeDocument/2006/relationships/image" Id="rId9"/><Relationship Target="../media/image08.png" Type="http://schemas.openxmlformats.org/officeDocument/2006/relationships/image" Id="rId6"/><Relationship Target="../media/image18.png" Type="http://schemas.openxmlformats.org/officeDocument/2006/relationships/image" Id="rId5"/><Relationship Target="../media/image11.jpg" Type="http://schemas.openxmlformats.org/officeDocument/2006/relationships/image" Id="rId8"/><Relationship Target="../media/image06.gif" Type="http://schemas.openxmlformats.org/officeDocument/2006/relationships/image" Id="rId7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4"/><Relationship Target="../media/image15.jpg" Type="http://schemas.openxmlformats.org/officeDocument/2006/relationships/image" Id="rId3"/><Relationship Target="../media/image09.jp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jpg" Type="http://schemas.openxmlformats.org/officeDocument/2006/relationships/image" Id="rId4"/><Relationship Target="../media/image13.jpg" Type="http://schemas.openxmlformats.org/officeDocument/2006/relationships/image" Id="rId3"/><Relationship Target="../media/image16.jpg" Type="http://schemas.openxmlformats.org/officeDocument/2006/relationships/image" Id="rId5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4"/><Relationship Target="../media/image02.jpg" Type="http://schemas.openxmlformats.org/officeDocument/2006/relationships/image" Id="rId3"/><Relationship Target="../media/image04.jp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4"/><Relationship Target="../media/image20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T-AzE0kM-24" Type="http://schemas.openxmlformats.org/officeDocument/2006/relationships/hyperlink" TargetMode="External" Id="rId4"/><Relationship Target="https://www.youtube.com/watch?v=T-AzE0kM-24" Type="http://schemas.openxmlformats.org/officeDocument/2006/relationships/hyperlink" TargetMode="External" Id="rId6"/><Relationship Target="../media/image03.jpg" Type="http://schemas.openxmlformats.org/officeDocument/2006/relationships/image" Id="rId5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Ultra PhotoWall</a:t>
            </a:r>
          </a:p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Promotion with social photo contest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aphicFrame>
        <p:nvGraphicFramePr>
          <p:cNvPr id="102" name="Shape 102"/>
          <p:cNvGraphicFramePr/>
          <p:nvPr/>
        </p:nvGraphicFramePr>
        <p:xfrm>
          <a:off y="1499975" x="3488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{F2488FC7-C49F-4CC5-BEE0-A189A6814AD4}</a:tableStyleId>
              </a:tblPr>
              <a:tblGrid>
                <a:gridCol w="2151550"/>
                <a:gridCol w="2151550"/>
                <a:gridCol w="2151550"/>
                <a:gridCol w="2151550"/>
              </a:tblGrid>
              <a:tr h="963425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2400" lang="en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Brandove</a:t>
                      </a: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2400" lang="en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Lokacije</a:t>
                      </a: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2400" lang="en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Društvene mreže</a:t>
                      </a: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sz="2400" lang="en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Hashtag</a:t>
                      </a: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</a:tr>
              <a:tr h="2607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R="91425" marB="91425" marT="91425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sz="2400" lang="en">
                          <a:solidFill>
                            <a:schemeClr val="accen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#mStart2014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accen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R="91425" marB="91425" marT="91425" anchor="ctr" marL="91425">
                    <a:lnL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L>
                    <a:lnR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R>
                    <a:lnT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T>
                    <a:lnB w="9525" cap="flat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w="med" len="med" type="none"/>
                      <a:tailEnd w="med" len="med" type="none"/>
                    </a:lnB>
                  </a:tcPr>
                </a:tc>
              </a:tr>
            </a:tbl>
          </a:graphicData>
        </a:graphic>
      </p:graphicFrame>
      <p:sp>
        <p:nvSpPr>
          <p:cNvPr id="103" name="Shape 1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Što, gdje i za koga? Definiraj...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531050" x="457200"/>
            <a:ext cy="492448" cx="11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269000" x="722002"/>
            <a:ext cy="592249" cx="80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4079123" x="1248902"/>
            <a:ext cy="846726" cx="6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y="2559562" x="2505924"/>
            <a:ext cy="435424" cx="2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y="3327212" x="2505924"/>
            <a:ext cy="435435" cx="2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y="4157764" x="2505924"/>
            <a:ext cy="435435" cx="2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y="2481175" x="2830700"/>
            <a:ext cy="592200" cx="1505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000" lang="en">
                <a:latin typeface="Helvetica Neue"/>
                <a:ea typeface="Helvetica Neue"/>
                <a:cs typeface="Helvetica Neue"/>
                <a:sym typeface="Helvetica Neue"/>
              </a:rPr>
              <a:t>Split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y="3170400" x="2830700"/>
            <a:ext cy="592200" cx="2047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sz="2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Glavna pozornica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y="4000950" x="2830700"/>
            <a:ext cy="592200" cx="2481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000" lang="en">
                <a:latin typeface="Helvetica Neue"/>
                <a:ea typeface="Helvetica Neue"/>
                <a:cs typeface="Helvetica Neue"/>
                <a:sym typeface="Helvetica Neue"/>
              </a:rPr>
              <a:t>Kiosk</a:t>
            </a:r>
            <a:br>
              <a:rPr sz="2000"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sz="2000" lang="en">
                <a:latin typeface="Helvetica Neue"/>
                <a:ea typeface="Helvetica Neue"/>
                <a:cs typeface="Helvetica Neue"/>
                <a:sym typeface="Helvetica Neue"/>
              </a:rPr>
              <a:t>na uglu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2776546" x="4815793"/>
            <a:ext cy="492449" cx="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565575" x="5178900"/>
            <a:ext cy="592200" cx="5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4433400" x="5594103"/>
            <a:ext cy="492449" cx="70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Društvene mreže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Primjenjivo na različite društvene mreže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94349" x="457200"/>
            <a:ext cy="1155700" cx="30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588024" x="3084150"/>
            <a:ext cy="1155700" cx="307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094349" x="5487958"/>
            <a:ext cy="1155699" cx="191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Ultra PhotoWall tim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1260375" x="1550475"/>
            <a:ext cy="1064700" cx="332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0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Filip Defar (Code Monster)</a:t>
            </a:r>
          </a:p>
          <a:p>
            <a:pPr rtl="0" lvl="0" indent="-304800" marL="457200">
              <a:spcBef>
                <a:spcPts val="0"/>
              </a:spcBef>
              <a:buClr>
                <a:schemeClr val="dk2"/>
              </a:buClr>
              <a:buSzPct val="66666"/>
              <a:buFont typeface="Arial"/>
              <a:buChar char="●"/>
            </a:pPr>
            <a:r>
              <a:rPr sz="18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 development</a:t>
            </a:r>
          </a:p>
          <a:p>
            <a:pPr rtl="0" lvl="0" indent="-304800" marL="457200">
              <a:spcBef>
                <a:spcPts val="0"/>
              </a:spcBef>
              <a:buClr>
                <a:schemeClr val="dk2"/>
              </a:buClr>
              <a:buSzPct val="66666"/>
              <a:buFont typeface="Arial"/>
              <a:buChar char="●"/>
            </a:pPr>
            <a:r>
              <a:rPr sz="18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iOS development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4050875" x="541549"/>
            <a:ext cy="857400" cx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67600" x="541549"/>
            <a:ext cy="857400" cx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759227" x="541549"/>
            <a:ext cy="857400" cx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y="2522075" x="1550475"/>
            <a:ext cy="876300" cx="3360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60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sz="20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Ivan Lučev (Refactorit)</a:t>
            </a:r>
          </a:p>
          <a:p>
            <a:pPr rtl="0" lvl="0" indent="-304800" marL="457200">
              <a:spcBef>
                <a:spcPts val="600"/>
              </a:spcBef>
              <a:buClr>
                <a:schemeClr val="dk2"/>
              </a:buClr>
              <a:buSzPct val="66666"/>
              <a:buFont typeface="Arial"/>
              <a:buChar char="●"/>
            </a:pPr>
            <a:r>
              <a:rPr sz="18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 development</a:t>
            </a:r>
          </a:p>
          <a:p>
            <a:pPr rtl="0" lvl="0" indent="-304800" marL="457200">
              <a:spcBef>
                <a:spcPts val="600"/>
              </a:spcBef>
              <a:buClr>
                <a:schemeClr val="dk2"/>
              </a:buClr>
              <a:buSzPct val="66666"/>
              <a:buFont typeface="Arial"/>
              <a:buChar char="●"/>
            </a:pPr>
            <a:r>
              <a:rPr sz="18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 development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y="3838575" x="1550475"/>
            <a:ext cy="841200" cx="4028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600"/>
              </a:spcBef>
              <a:buNone/>
            </a:pPr>
            <a:r>
              <a:rPr sz="20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Darian Škarica (divIT)</a:t>
            </a:r>
          </a:p>
          <a:p>
            <a:pPr rtl="0" lvl="0" indent="-304800" marL="457200">
              <a:spcBef>
                <a:spcPts val="600"/>
              </a:spcBef>
              <a:buClr>
                <a:schemeClr val="dk2"/>
              </a:buClr>
              <a:buSzPct val="66666"/>
              <a:buFont typeface="Arial"/>
              <a:buChar char="●"/>
            </a:pPr>
            <a:r>
              <a:rPr sz="18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interactive surfaces</a:t>
            </a:r>
          </a:p>
          <a:p>
            <a:pPr rtl="0" lvl="0" indent="-304800" marL="457200">
              <a:spcBef>
                <a:spcPts val="600"/>
              </a:spcBef>
              <a:buClr>
                <a:schemeClr val="dk2"/>
              </a:buClr>
              <a:buSzPct val="66666"/>
              <a:buFont typeface="Arial"/>
              <a:buChar char="●"/>
            </a:pPr>
            <a:r>
              <a:rPr sz="1800"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 time animated characters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 txBox="1"/>
          <p:nvPr/>
        </p:nvSpPr>
        <p:spPr>
          <a:xfrm>
            <a:off y="1974450" x="562900"/>
            <a:ext cy="1194600" cx="56748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Hvala na pozornosti!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0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Zato što slika govori više od tisuću riječi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457200"/>
            <a:ext cy="2835149" cx="494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557000" x="4023250"/>
            <a:ext cy="2306775" cx="46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255693" x="746950"/>
            <a:ext cy="3285931" cx="49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Pošalji svoju Ultra fotku na PhotoWall, pokaži cijelom svijetu kako se zabavljaš i osvoji nagrade!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2" fill="hold" presetSubtype="8" presetClass="exit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2" fill="hold" presetSubtype="8" presetClass="exit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Kako se natjecati?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1770725" x="5312150"/>
            <a:ext cy="2785199" cx="3579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Zabilježi trenutak mobitelom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32800" x="72275"/>
            <a:ext cy="3323099" cx="49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Kako se natjecati?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y="1842975" x="4408800"/>
            <a:ext cy="2088299" cx="4277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Podijeli sliku na Instagramu uz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hashtag #mStart2014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42975" x="542075"/>
            <a:ext cy="2355525" cx="270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" name="Shape 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00950" x="457200"/>
            <a:ext cy="3654625" cx="650028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Ultra PhotoWall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300949" x="457195"/>
            <a:ext cy="3654625" cx="650027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" type="body"/>
          </p:nvPr>
        </p:nvSpPr>
        <p:spPr>
          <a:xfrm>
            <a:off y="1734600" x="873325"/>
            <a:ext cy="1674299" cx="4597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Pojavi se na PhotoWallu, skupljaj lajkove i natječi se za najbolju fotku dana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Preuzimanje nagrade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1645850" x="3529375"/>
            <a:ext cy="2745599" cx="4784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Pobjednik natječaja dobija u inbox QR kod s kojim preuzima nagradu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645850" x="589725"/>
            <a:ext cy="2329225" cx="23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y="205975" x="457200"/>
            <a:ext cy="857400" cx="86178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MyUltraEuropeMemories video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1737925" x="5396400"/>
            <a:ext cy="3119100" cx="3290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 svojih slika izradi video jednim klikom i podijeli ga s prijateljima</a:t>
            </a:r>
          </a:p>
        </p:txBody>
      </p:sp>
      <p:sp>
        <p:nvSpPr>
          <p:cNvPr id="85" name="Shape 85">
            <a:hlinkClick r:id="rId4"/>
          </p:cNvPr>
          <p:cNvSpPr/>
          <p:nvPr/>
        </p:nvSpPr>
        <p:spPr>
          <a:xfrm>
            <a:off y="1344025" x="138725"/>
            <a:ext cy="3581924" cx="47758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86" name="Shape 86"/>
          <p:cNvSpPr txBox="1"/>
          <p:nvPr/>
        </p:nvSpPr>
        <p:spPr>
          <a:xfrm>
            <a:off y="4204225" x="5396400"/>
            <a:ext cy="6528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(klik na sliku za pokretanje videa)</a:t>
            </a:r>
          </a:p>
          <a:p>
            <a:pPr rtl="0">
              <a:spcBef>
                <a:spcPts val="0"/>
              </a:spcBef>
              <a:buNone/>
            </a:pPr>
            <a:r>
              <a:rPr u="sng" sz="1200" lang="en">
                <a:solidFill>
                  <a:schemeClr val="hlink"/>
                </a:solidFill>
                <a:hlinkClick r:id="rId6"/>
              </a:rPr>
              <a:t>https://www.youtube.com/watch?v=T-AzE0kM-24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/>
        </p:nvSpPr>
        <p:spPr>
          <a:xfrm>
            <a:off y="2343150" x="953475"/>
            <a:ext cy="457200" cx="4778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8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Što nakon Ultre?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latin typeface="Helvetica Neue"/>
                <a:ea typeface="Helvetica Neue"/>
                <a:cs typeface="Helvetica Neue"/>
                <a:sym typeface="Helvetica Neue"/>
              </a:rPr>
              <a:t>Mogućnosti aplikacije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Jednostavna prilagodba za promociju različitih događaja, brandova ili lokacija.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Pravilima natjecanja definira se na kojoj lokaciji fotografije moraju biti snimljene, koji brand se mora nalaziti na fotografiji i slično...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